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23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E2200-853F-4670-B065-B47F826AD46B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EF30D-54B1-45FE-B38D-B0761EC652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6C6F7-76E6-4B31-8C60-616C333EA034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E516E-36DE-4038-B258-956DAFA03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F6BE1-50B0-4CBF-B6BE-76A37B7CBC85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C0F53-0B7C-46A7-95B4-97A7CEDD6F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0AAD-E9A1-4EC2-997E-3FA6A8E34938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DCB8D-8F37-47F6-8E57-96D1FEA94A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DCC7B-25CA-4D26-A88C-6CBE27B95C45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A8F5A-6444-47C9-B6DB-AC6BA33B1F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E37EE-AB75-4F80-98D1-4F57150F78BF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03466-F8E9-4065-B667-AD6E9B06F7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C3C02-E48D-446B-81FE-A39A0EA09B9D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DA6CF-A07F-4777-9231-68A8D80357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2A386-BFAB-47F6-8DDA-6209F237BEAE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6F8B9-8549-4272-855C-25ECD4CA1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FD1DF-27BB-488F-B572-BE3D65F3A45C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44A38-A65B-4817-859B-681396890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AC22A-1231-4DA7-A133-E447F080882D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353A2-C1BF-4FE9-84B5-2DCEB1733E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B8C92-5BEF-4901-95C6-A97066D037C6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A7427-71B8-4F6C-94FB-F159BE096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413843-E742-4C6A-9C40-2C93F97A6691}" type="datetimeFigureOut">
              <a:rPr lang="ru-RU"/>
              <a:pPr>
                <a:defRPr/>
              </a:pPr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2C40B3-9403-4032-9AD3-2C558BA7B7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forchel.ru/images/ramki/small/ramka-mal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9827" y="-317060"/>
            <a:ext cx="7387100" cy="97781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314" name="TextBox 2"/>
          <p:cNvSpPr txBox="1">
            <a:spLocks noChangeArrowheads="1"/>
          </p:cNvSpPr>
          <p:nvPr/>
        </p:nvSpPr>
        <p:spPr bwMode="auto">
          <a:xfrm>
            <a:off x="928688" y="714375"/>
            <a:ext cx="5214937" cy="734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latin typeface="Calibri" pitchFamily="34" charset="0"/>
              </a:rPr>
              <a:t> </a:t>
            </a:r>
            <a:r>
              <a:rPr lang="ru-RU">
                <a:solidFill>
                  <a:srgbClr val="FF0000"/>
                </a:solidFill>
                <a:latin typeface="Calibri" pitchFamily="34" charset="0"/>
              </a:rPr>
              <a:t>ДОМАШНИЙ ТЕАТР КАК СРЕДСТВО ФОРМИРОВАНИЯ ВЗАИМООТНОШЕНИЙ В СЕМЬЕ</a:t>
            </a:r>
          </a:p>
          <a:p>
            <a:pPr algn="ctr"/>
            <a:r>
              <a:rPr lang="ru-RU" sz="2000" b="0">
                <a:latin typeface="Calibri" pitchFamily="34" charset="0"/>
              </a:rPr>
              <a:t>Театральное искусство, близко и понятно детям ведь в основе театра лежит игра. Театр обладает огромной мощью воздействия на эмоциональный мир ребёнка. </a:t>
            </a:r>
            <a:br>
              <a:rPr lang="ru-RU" sz="2000" b="0">
                <a:latin typeface="Calibri" pitchFamily="34" charset="0"/>
              </a:rPr>
            </a:br>
            <a:r>
              <a:rPr lang="ru-RU" sz="2000" b="0">
                <a:latin typeface="Calibri" pitchFamily="34" charset="0"/>
              </a:rPr>
              <a:t>Создавая домашний кукольный театр, вы вместе с малышом примеряете на себя множество ролей: будете делать кукол, рисовать декорации, писать сценарий, оформлять сцену, продумывать музыкальное сопровождение и, конечно, показывать сам спектакль. Только представьте, сколько творчества, смекалки, уверенности в себе потребует это занятие от крохи. А еще тренировка мелкой моторики, развитие речи, художественного вкуса и фантазии, познание нового и интересного, радость совместной деятельности с близкими людьми, гордость за свои успехи… Действительно, создание домашнего кукольного театра настолько развивающая и многогранная деятельность, что стоит не пожалеть на это времени и сил. Итак, попробуем… </a:t>
            </a:r>
            <a:r>
              <a:rPr lang="ru-RU" sz="20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forchel.ru/images/ramki/small/ramka-mal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468" y="0"/>
            <a:ext cx="6908468" cy="91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571500" y="642938"/>
            <a:ext cx="4714875" cy="923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rgbClr val="FF0000"/>
                </a:solidFill>
                <a:latin typeface="Calibri" pitchFamily="34" charset="0"/>
              </a:rPr>
              <a:t>Как и из чего сделать домашний кукольный театр?</a:t>
            </a:r>
          </a:p>
          <a:p>
            <a:r>
              <a:rPr lang="ru-RU" sz="2000" b="0">
                <a:latin typeface="Calibri" pitchFamily="34" charset="0"/>
              </a:rPr>
              <a:t>Для домашнего театра и просто так, можно использовать куклы сделанные из палочек от мороженного.</a:t>
            </a:r>
          </a:p>
          <a:p>
            <a:pPr algn="just"/>
            <a:r>
              <a:rPr lang="ru-RU" sz="2000" b="0" u="sng">
                <a:latin typeface="Calibri" pitchFamily="34" charset="0"/>
              </a:rPr>
              <a:t>Есть несколько вариантов изготовления таких кукол</a:t>
            </a:r>
            <a:r>
              <a:rPr lang="ru-RU" sz="2000" b="0">
                <a:latin typeface="Calibri" pitchFamily="34" charset="0"/>
              </a:rPr>
              <a:t>:</a:t>
            </a:r>
          </a:p>
          <a:p>
            <a:pPr algn="ctr"/>
            <a:r>
              <a:rPr lang="ru-RU" sz="2000" b="0">
                <a:latin typeface="Calibri" pitchFamily="34" charset="0"/>
              </a:rPr>
              <a:t>1 вариант</a:t>
            </a:r>
          </a:p>
          <a:p>
            <a:r>
              <a:rPr lang="ru-RU" sz="2000" b="0">
                <a:latin typeface="Calibri" pitchFamily="34" charset="0"/>
              </a:rPr>
              <a:t>Куклы -просто раскрашенные палочки от мороженного фломастерами или красками. Фантазируя вы можете создать целую семью.</a:t>
            </a:r>
          </a:p>
          <a:p>
            <a:pPr algn="ctr"/>
            <a:r>
              <a:rPr lang="ru-RU" sz="2000" b="0">
                <a:latin typeface="Calibri" pitchFamily="34" charset="0"/>
              </a:rPr>
              <a:t>2 вариант</a:t>
            </a:r>
          </a:p>
          <a:p>
            <a:r>
              <a:rPr lang="ru-RU" sz="2000" b="0">
                <a:latin typeface="Calibri" pitchFamily="34" charset="0"/>
              </a:rPr>
              <a:t>Куклы украшенные тканью или бумагой  </a:t>
            </a:r>
          </a:p>
          <a:p>
            <a:r>
              <a:rPr lang="ru-RU" sz="2000" b="0">
                <a:latin typeface="Calibri" pitchFamily="34" charset="0"/>
              </a:rPr>
              <a:t>Необходимо: нитки для вязания, фетр или картон, палочки от мороженного, клей , ножницы.</a:t>
            </a:r>
          </a:p>
          <a:p>
            <a:r>
              <a:rPr lang="ru-RU" sz="2000" b="0">
                <a:latin typeface="Calibri" pitchFamily="34" charset="0"/>
              </a:rPr>
              <a:t>Украшаем палочки нитками в виде волос, Рисуем лица. Вырезаем из фетра или картона одежду, наклеиваем ..</a:t>
            </a:r>
          </a:p>
          <a:p>
            <a:pPr algn="ctr"/>
            <a:r>
              <a:rPr lang="ru-RU" sz="2000" b="0">
                <a:latin typeface="Calibri" pitchFamily="34" charset="0"/>
              </a:rPr>
              <a:t>3 вариант</a:t>
            </a:r>
          </a:p>
          <a:p>
            <a:r>
              <a:rPr lang="ru-RU" sz="2000" b="0">
                <a:latin typeface="Calibri" pitchFamily="34" charset="0"/>
              </a:rPr>
              <a:t>Куклы раскрашенные краской и украшенные мелкими элементами.</a:t>
            </a:r>
          </a:p>
          <a:p>
            <a:r>
              <a:rPr lang="ru-RU" sz="2000" b="0">
                <a:latin typeface="Calibri" pitchFamily="34" charset="0"/>
              </a:rPr>
              <a:t>Куклы готовы , можно разыгрывать представление</a:t>
            </a:r>
          </a:p>
          <a:p>
            <a:endParaRPr lang="ru-RU" sz="2000" b="0">
              <a:latin typeface="Calibri" pitchFamily="34" charset="0"/>
            </a:endParaRPr>
          </a:p>
          <a:p>
            <a:endParaRPr lang="ru-RU" sz="2000" b="0">
              <a:latin typeface="Calibri" pitchFamily="34" charset="0"/>
            </a:endParaRPr>
          </a:p>
          <a:p>
            <a:endParaRPr lang="ru-RU" sz="2000" b="0">
              <a:latin typeface="Calibri" pitchFamily="34" charset="0"/>
            </a:endParaRPr>
          </a:p>
          <a:p>
            <a:endParaRPr lang="ru-RU" sz="2000" b="0">
              <a:latin typeface="Calibri" pitchFamily="34" charset="0"/>
            </a:endParaRPr>
          </a:p>
          <a:p>
            <a:endParaRPr lang="ru-RU" sz="2000" b="0">
              <a:latin typeface="Calibri" pitchFamily="34" charset="0"/>
            </a:endParaRPr>
          </a:p>
        </p:txBody>
      </p:sp>
      <p:pic>
        <p:nvPicPr>
          <p:cNvPr id="20488" name="Picture 8" descr="http://img-fotki.yandex.ru/get/9154/121244854.6b/0_b1c8d_9c9b9477_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13" y="4572000"/>
            <a:ext cx="1857387" cy="1510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90" name="Picture 10" descr="http://img-fotki.yandex.ru/get/9167/121244854.63/0_b1afe_e4b7a4de_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46" y="6643702"/>
            <a:ext cx="1952663" cy="14644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486" name="Picture 6" descr="http://img-fotki.yandex.ru/get/9153/121244854.63/0_b1b03_ccf9691b_L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7187" y="2285984"/>
            <a:ext cx="1930813" cy="1289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forchel.ru/images/ramki/small/ramka-mal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468" y="0"/>
            <a:ext cx="6908468" cy="91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928688" y="714375"/>
            <a:ext cx="5214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>
              <a:latin typeface="Calibri" pitchFamily="34" charset="0"/>
            </a:endParaRP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357313" y="285750"/>
            <a:ext cx="4572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0000"/>
                </a:solidFill>
                <a:latin typeface="Calibri" pitchFamily="34" charset="0"/>
              </a:rPr>
              <a:t>Пальчиковые куклы</a:t>
            </a:r>
          </a:p>
          <a:p>
            <a:pPr algn="just"/>
            <a:r>
              <a:rPr lang="ru-RU" sz="2000" b="0">
                <a:latin typeface="Calibri" pitchFamily="34" charset="0"/>
              </a:rPr>
              <a:t>Для домашнего театра и просто так, можно использовать куклы сделанные </a:t>
            </a:r>
            <a:r>
              <a:rPr lang="ru-RU" sz="2000" b="0">
                <a:solidFill>
                  <a:srgbClr val="0070C0"/>
                </a:solidFill>
                <a:latin typeface="Calibri" pitchFamily="34" charset="0"/>
              </a:rPr>
              <a:t>из</a:t>
            </a:r>
            <a:r>
              <a:rPr lang="ru-RU" sz="2000" b="0">
                <a:latin typeface="Calibri" pitchFamily="34" charset="0"/>
              </a:rPr>
              <a:t> небольших рулончиков </a:t>
            </a:r>
            <a:r>
              <a:rPr lang="ru-RU" sz="2000" b="0">
                <a:solidFill>
                  <a:srgbClr val="0070C0"/>
                </a:solidFill>
                <a:latin typeface="Calibri" pitchFamily="34" charset="0"/>
              </a:rPr>
              <a:t>бумаги.</a:t>
            </a:r>
          </a:p>
        </p:txBody>
      </p:sp>
      <p:pic>
        <p:nvPicPr>
          <p:cNvPr id="15364" name="Picture 2" descr="http://img-fotki.yandex.ru/get/6709/121244854.63/0_b1ae7_906b1918_XL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13" y="1857375"/>
            <a:ext cx="2643187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571500" y="1571625"/>
            <a:ext cx="2928938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>
                <a:latin typeface="Calibri" pitchFamily="34" charset="0"/>
              </a:rPr>
              <a:t> </a:t>
            </a:r>
            <a:r>
              <a:rPr lang="ru-RU" sz="2000" b="0">
                <a:latin typeface="Calibri" pitchFamily="34" charset="0"/>
              </a:rPr>
              <a:t>Меряем высоту пальца, линейкой, прибавляем немного на рисунок головы животного. Вырезаем по высоте полоску бумаги, обворачиваем ею палец с небольшим запасом. разворачиваем рулончик. Рисуем необходимый нам рисунок животного, вырезаем верх по контуру. Сворачиваем обратно рулончик, край подклеиваем или скрепляем скрепками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3643313" y="4500563"/>
            <a:ext cx="2714625" cy="371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i="1" u="sng">
                <a:latin typeface="Calibri" pitchFamily="34" charset="0"/>
              </a:rPr>
              <a:t>Вариант 2 плоские </a:t>
            </a:r>
            <a:r>
              <a:rPr lang="ru-RU" sz="2000" b="0">
                <a:latin typeface="Calibri" pitchFamily="34" charset="0"/>
              </a:rPr>
              <a:t>Распечатываем образцы кукол или сами рисуем, вырезаем, не забываем сделать дырки для пальцев, раскрашиваем, для стойкости обклеить скотчем. Кукла для театра готова. </a:t>
            </a:r>
          </a:p>
          <a:p>
            <a:endParaRPr lang="ru-RU" b="0">
              <a:latin typeface="Calibri" pitchFamily="34" charset="0"/>
            </a:endParaRPr>
          </a:p>
        </p:txBody>
      </p:sp>
      <p:pic>
        <p:nvPicPr>
          <p:cNvPr id="15367" name="Picture 4" descr="http://img-fotki.yandex.ru/get/9831/121244854.be/0_e01ad_ed92ef8e_L.jpg"/>
          <p:cNvPicPr>
            <a:picLocks noChangeAspect="1" noChangeArrowheads="1"/>
          </p:cNvPicPr>
          <p:nvPr/>
        </p:nvPicPr>
        <p:blipFill>
          <a:blip r:embed="rId4"/>
          <a:srcRect t="52245"/>
          <a:stretch>
            <a:fillRect/>
          </a:stretch>
        </p:blipFill>
        <p:spPr bwMode="auto">
          <a:xfrm>
            <a:off x="642938" y="6786563"/>
            <a:ext cx="2719387" cy="195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forchel.ru/images/ramki/small/ramka-mal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468" y="0"/>
            <a:ext cx="6908468" cy="91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1000125" y="785813"/>
            <a:ext cx="52149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>
              <a:latin typeface="Calibri" pitchFamily="34" charset="0"/>
            </a:endParaRPr>
          </a:p>
        </p:txBody>
      </p:sp>
      <p:pic>
        <p:nvPicPr>
          <p:cNvPr id="16387" name="Picture 2" descr="http://cs10370.userapi.com/u45512105/-14/x_7ca59e8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63" y="5357813"/>
            <a:ext cx="4929187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428625" y="3000375"/>
            <a:ext cx="592931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i="1">
                <a:solidFill>
                  <a:srgbClr val="0070C0"/>
                </a:solidFill>
                <a:latin typeface="Calibri" pitchFamily="34" charset="0"/>
              </a:rPr>
              <a:t>Куклы из носка.</a:t>
            </a:r>
          </a:p>
          <a:p>
            <a:pPr algn="just"/>
            <a:r>
              <a:rPr lang="ru-RU" sz="2000">
                <a:latin typeface="Calibri" pitchFamily="34" charset="0"/>
              </a:rPr>
              <a:t> </a:t>
            </a:r>
            <a:r>
              <a:rPr lang="ru-RU" sz="2000" b="0">
                <a:solidFill>
                  <a:srgbClr val="000000"/>
                </a:solidFill>
                <a:latin typeface="Calibri" pitchFamily="34" charset="0"/>
              </a:rPr>
              <a:t>Куклы из носков своими руками не потребуют много затрат, и их очень просто изготовить. В вашем доме всегда найдется несколько пар капроновых, трикотажных или махровых носков, приготовленных на выброс. Своими умелыми руками вы дадите им вторую жизнь.</a:t>
            </a:r>
            <a:endParaRPr lang="ru-RU" sz="2000" b="0">
              <a:latin typeface="Calibri" pitchFamily="34" charset="0"/>
            </a:endParaRPr>
          </a:p>
        </p:txBody>
      </p:sp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3286125" y="357188"/>
            <a:ext cx="30718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i="1">
                <a:latin typeface="Calibri" pitchFamily="34" charset="0"/>
              </a:rPr>
              <a:t>Куклы из</a:t>
            </a:r>
            <a:r>
              <a:rPr lang="ru-RU" sz="2000" i="1">
                <a:solidFill>
                  <a:srgbClr val="0070C0"/>
                </a:solidFill>
                <a:latin typeface="Calibri" pitchFamily="34" charset="0"/>
              </a:rPr>
              <a:t> бумаги </a:t>
            </a:r>
            <a:r>
              <a:rPr lang="ru-RU" sz="2000" i="1">
                <a:latin typeface="Calibri" pitchFamily="34" charset="0"/>
              </a:rPr>
              <a:t>3 </a:t>
            </a:r>
            <a:r>
              <a:rPr lang="ru-RU" sz="2000">
                <a:latin typeface="Calibri" pitchFamily="34" charset="0"/>
              </a:rPr>
              <a:t>способ</a:t>
            </a:r>
          </a:p>
          <a:p>
            <a:pPr algn="ctr"/>
            <a:r>
              <a:rPr lang="ru-RU" sz="2000" b="0">
                <a:latin typeface="Calibri" pitchFamily="34" charset="0"/>
              </a:rPr>
              <a:t>Необычный театр кукол можно сделать  из тетрадной бумаги</a:t>
            </a:r>
          </a:p>
        </p:txBody>
      </p:sp>
      <p:pic>
        <p:nvPicPr>
          <p:cNvPr id="16390" name="Picture 4" descr="http://img-fotki.yandex.ru/get/2814/121244854.d0/0_ff8db_abee864e_ori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5" y="571500"/>
            <a:ext cx="2714625" cy="251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6" descr="http://img-fotki.yandex.ru/get/6804/121244854.d0/0_ff8da_4a467a85_orig"/>
          <p:cNvPicPr>
            <a:picLocks noChangeAspect="1" noChangeArrowheads="1"/>
          </p:cNvPicPr>
          <p:nvPr/>
        </p:nvPicPr>
        <p:blipFill>
          <a:blip r:embed="rId5"/>
          <a:srcRect r="887" b="58475"/>
          <a:stretch>
            <a:fillRect/>
          </a:stretch>
        </p:blipFill>
        <p:spPr bwMode="auto">
          <a:xfrm>
            <a:off x="3214688" y="1643063"/>
            <a:ext cx="30718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forchel.ru/images/ramki/small/ramka-mal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908468" cy="91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928688" y="714375"/>
            <a:ext cx="5214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>
              <a:latin typeface="Calibri" pitchFamily="34" charset="0"/>
            </a:endParaRPr>
          </a:p>
        </p:txBody>
      </p:sp>
      <p:pic>
        <p:nvPicPr>
          <p:cNvPr id="17411" name="Picture 2" descr="http://dou38.ru/ustilimsk12/images/stories/gallery/konsult_specialistov_2014/dom_teatr2014/image0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1357313"/>
            <a:ext cx="4170362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571500" y="857250"/>
            <a:ext cx="6286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u="sng">
                <a:solidFill>
                  <a:srgbClr val="0070C0"/>
                </a:solidFill>
                <a:latin typeface="Calibri" pitchFamily="34" charset="0"/>
              </a:rPr>
              <a:t>из бумажной тарелки</a:t>
            </a:r>
          </a:p>
        </p:txBody>
      </p:sp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1500188" y="3429000"/>
            <a:ext cx="41433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u="sng">
                <a:solidFill>
                  <a:srgbClr val="0070C0"/>
                </a:solidFill>
                <a:latin typeface="Calibri" pitchFamily="34" charset="0"/>
              </a:rPr>
              <a:t>из  плас</a:t>
            </a:r>
            <a:r>
              <a:rPr lang="ru-RU" sz="2400" u="sng">
                <a:solidFill>
                  <a:srgbClr val="0070C0"/>
                </a:solidFill>
              </a:rPr>
              <a:t>т</a:t>
            </a:r>
            <a:r>
              <a:rPr lang="ru-RU" sz="2400" u="sng">
                <a:solidFill>
                  <a:srgbClr val="0070C0"/>
                </a:solidFill>
                <a:latin typeface="Calibri" pitchFamily="34" charset="0"/>
              </a:rPr>
              <a:t>массовых ложек</a:t>
            </a:r>
          </a:p>
        </p:txBody>
      </p:sp>
      <p:pic>
        <p:nvPicPr>
          <p:cNvPr id="17414" name="Picture 4" descr="Куклы для театра из пластиковых ложе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88" y="4010025"/>
            <a:ext cx="4643437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6" descr="https://pp.vk.me/c5594/u968431/-12/x_23ff5209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86063" y="6858000"/>
            <a:ext cx="257175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6" name="TextBox 8"/>
          <p:cNvSpPr txBox="1">
            <a:spLocks noChangeArrowheads="1"/>
          </p:cNvSpPr>
          <p:nvPr/>
        </p:nvSpPr>
        <p:spPr bwMode="auto">
          <a:xfrm>
            <a:off x="785813" y="285750"/>
            <a:ext cx="5072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Calibri" pitchFamily="34" charset="0"/>
              </a:rPr>
              <a:t>А ещё, ещё можно театр  из….</a:t>
            </a:r>
          </a:p>
        </p:txBody>
      </p:sp>
      <p:sp>
        <p:nvSpPr>
          <p:cNvPr id="17417" name="TextBox 9"/>
          <p:cNvSpPr txBox="1">
            <a:spLocks noChangeArrowheads="1"/>
          </p:cNvSpPr>
          <p:nvPr/>
        </p:nvSpPr>
        <p:spPr bwMode="auto">
          <a:xfrm>
            <a:off x="1928813" y="6357938"/>
            <a:ext cx="235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u="sng">
                <a:solidFill>
                  <a:srgbClr val="0070C0"/>
                </a:solidFill>
                <a:latin typeface="Calibri" pitchFamily="34" charset="0"/>
              </a:rPr>
              <a:t>из киндер яиц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2"/>
          <p:cNvSpPr txBox="1">
            <a:spLocks noChangeArrowheads="1"/>
          </p:cNvSpPr>
          <p:nvPr/>
        </p:nvSpPr>
        <p:spPr bwMode="auto">
          <a:xfrm>
            <a:off x="928688" y="714375"/>
            <a:ext cx="52149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000">
              <a:latin typeface="Calibri" pitchFamily="34" charset="0"/>
            </a:endParaRPr>
          </a:p>
        </p:txBody>
      </p:sp>
      <p:pic>
        <p:nvPicPr>
          <p:cNvPr id="18434" name="Picture 6" descr="https://pp.vk.me/c5594/u968431/-12/x_23ff520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63" y="6858000"/>
            <a:ext cx="2571750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1928813" y="6357938"/>
            <a:ext cx="23574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u="sng">
                <a:solidFill>
                  <a:srgbClr val="0070C0"/>
                </a:solidFill>
                <a:latin typeface="Calibri" pitchFamily="34" charset="0"/>
              </a:rPr>
              <a:t>из киндер яиц </a:t>
            </a:r>
          </a:p>
        </p:txBody>
      </p:sp>
      <p:pic>
        <p:nvPicPr>
          <p:cNvPr id="13" name="Picture 2" descr="http://forchel.ru/images/ramki/small/ramka-mal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85784"/>
            <a:ext cx="6908468" cy="9144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7" name="TextBox 14"/>
          <p:cNvSpPr txBox="1">
            <a:spLocks noChangeArrowheads="1"/>
          </p:cNvSpPr>
          <p:nvPr/>
        </p:nvSpPr>
        <p:spPr bwMode="auto">
          <a:xfrm>
            <a:off x="1125538" y="755650"/>
            <a:ext cx="5143500" cy="524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0">
                <a:latin typeface="Calibri" pitchFamily="34" charset="0"/>
              </a:rPr>
              <a:t>С помощью героев театра, дети </a:t>
            </a:r>
            <a:r>
              <a:rPr lang="ru-RU" sz="2000" b="0" u="sng">
                <a:solidFill>
                  <a:srgbClr val="FF0000"/>
                </a:solidFill>
                <a:latin typeface="Calibri" pitchFamily="34" charset="0"/>
              </a:rPr>
              <a:t>учатся сотрудничать между собой и взрослыми</a:t>
            </a:r>
            <a:r>
              <a:rPr lang="ru-RU" sz="2000" b="0">
                <a:latin typeface="Calibri" pitchFamily="34" charset="0"/>
              </a:rPr>
              <a:t>. В процессе игры малыш </a:t>
            </a:r>
            <a:r>
              <a:rPr lang="ru-RU" sz="2000" b="0" u="sng">
                <a:solidFill>
                  <a:srgbClr val="002060"/>
                </a:solidFill>
                <a:latin typeface="Calibri" pitchFamily="34" charset="0"/>
              </a:rPr>
              <a:t>учится общаться и выражать свои чувства</a:t>
            </a:r>
            <a:r>
              <a:rPr lang="ru-RU" sz="2000" b="0">
                <a:solidFill>
                  <a:srgbClr val="002060"/>
                </a:solidFill>
                <a:latin typeface="Calibri" pitchFamily="34" charset="0"/>
              </a:rPr>
              <a:t>.</a:t>
            </a:r>
            <a:r>
              <a:rPr lang="ru-RU" sz="2000" b="0">
                <a:latin typeface="Calibri" pitchFamily="34" charset="0"/>
              </a:rPr>
              <a:t> Конечно же, игры с ним </a:t>
            </a:r>
            <a:r>
              <a:rPr lang="ru-RU" sz="2000" b="0" u="sng">
                <a:solidFill>
                  <a:srgbClr val="FF0000"/>
                </a:solidFill>
                <a:latin typeface="Calibri" pitchFamily="34" charset="0"/>
              </a:rPr>
              <a:t>стимулируют развитие речи </a:t>
            </a:r>
            <a:r>
              <a:rPr lang="ru-RU" sz="2000" b="0">
                <a:latin typeface="Calibri" pitchFamily="34" charset="0"/>
              </a:rPr>
              <a:t>Обыгрывание сказочных историй способствует </a:t>
            </a:r>
            <a:r>
              <a:rPr lang="ru-RU" sz="2000" b="0" u="sng">
                <a:solidFill>
                  <a:srgbClr val="00B050"/>
                </a:solidFill>
                <a:latin typeface="Calibri" pitchFamily="34" charset="0"/>
              </a:rPr>
              <a:t>развитию памяти и воображения</a:t>
            </a:r>
            <a:r>
              <a:rPr lang="ru-RU" sz="2000" b="0">
                <a:latin typeface="Calibri" pitchFamily="34" charset="0"/>
              </a:rPr>
              <a:t>. Кукольный театр способствует </a:t>
            </a:r>
            <a:r>
              <a:rPr lang="ru-RU" sz="2000" b="0">
                <a:solidFill>
                  <a:srgbClr val="FFC000"/>
                </a:solidFill>
                <a:latin typeface="Calibri" pitchFamily="34" charset="0"/>
              </a:rPr>
              <a:t>развитию</a:t>
            </a:r>
            <a:r>
              <a:rPr lang="ru-RU" sz="2000" b="0">
                <a:latin typeface="Calibri" pitchFamily="34" charset="0"/>
              </a:rPr>
              <a:t> широкому спектру </a:t>
            </a:r>
            <a:r>
              <a:rPr lang="ru-RU" sz="2000" b="0" u="sng">
                <a:solidFill>
                  <a:srgbClr val="FFC000"/>
                </a:solidFill>
                <a:latin typeface="Calibri" pitchFamily="34" charset="0"/>
              </a:rPr>
              <a:t>творческих способностей </a:t>
            </a:r>
            <a:r>
              <a:rPr lang="ru-RU" sz="2000" b="0">
                <a:latin typeface="Calibri" pitchFamily="34" charset="0"/>
              </a:rPr>
              <a:t>- формируются актерские и музыкальные навыки Кукольный театр - лучшее средство для </a:t>
            </a:r>
            <a:r>
              <a:rPr lang="ru-RU" sz="2000" b="0" u="sng">
                <a:solidFill>
                  <a:srgbClr val="00B050"/>
                </a:solidFill>
                <a:latin typeface="Calibri" pitchFamily="34" charset="0"/>
              </a:rPr>
              <a:t>борьбы со стеснительностью</a:t>
            </a:r>
            <a:r>
              <a:rPr lang="ru-RU" sz="2000" b="0">
                <a:latin typeface="Calibri" pitchFamily="34" charset="0"/>
              </a:rPr>
              <a:t>. Домашний кукольный театр - это возможность самому стать ребенком и окунуться в мир детства. И конечно, повод поиграть со своим малышом.</a:t>
            </a:r>
            <a:r>
              <a:rPr lang="ru-RU" sz="2000">
                <a:latin typeface="Calibri" pitchFamily="34" charset="0"/>
              </a:rPr>
              <a:t> </a:t>
            </a:r>
          </a:p>
          <a:p>
            <a:r>
              <a:rPr lang="ru-RU" b="0">
                <a:latin typeface="Calibri" pitchFamily="34" charset="0"/>
              </a:rPr>
              <a:t>.</a:t>
            </a:r>
          </a:p>
        </p:txBody>
      </p:sp>
      <p:pic>
        <p:nvPicPr>
          <p:cNvPr id="22532" name="Picture 4" descr="https://pp.vk.me/c302811/v302811431/821/QXqOVSnlur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7430" y="5500694"/>
            <a:ext cx="3912814" cy="3135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439" name="TextBox 16"/>
          <p:cNvSpPr txBox="1">
            <a:spLocks noChangeArrowheads="1"/>
          </p:cNvSpPr>
          <p:nvPr/>
        </p:nvSpPr>
        <p:spPr bwMode="auto">
          <a:xfrm>
            <a:off x="1500188" y="214313"/>
            <a:ext cx="4214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>
                <a:solidFill>
                  <a:srgbClr val="FF0000"/>
                </a:solidFill>
                <a:latin typeface="Calibri" pitchFamily="34" charset="0"/>
              </a:rPr>
              <a:t>И так: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443</Words>
  <PresentationFormat>Экран (4:3)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Admin</cp:lastModifiedBy>
  <cp:revision>18</cp:revision>
  <dcterms:created xsi:type="dcterms:W3CDTF">2015-03-01T15:07:50Z</dcterms:created>
  <dcterms:modified xsi:type="dcterms:W3CDTF">2015-03-18T11:08:03Z</dcterms:modified>
</cp:coreProperties>
</file>